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8" r:id="rId12"/>
    <p:sldId id="259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5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7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7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1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AB82D9-2280-405B-B90B-6332B41F20DB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BEC1071-E6A5-40D8-B154-0D7D4EFC1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multiurok.ru/files/kieis-tiekhnologhii-v-uchiebnom-protsiessie-2.html" TargetMode="External"/><Relationship Id="rId7" Type="http://schemas.openxmlformats.org/officeDocument/2006/relationships/slide" Target="slide2.xml"/><Relationship Id="rId2" Type="http://schemas.openxmlformats.org/officeDocument/2006/relationships/hyperlink" Target="https://infourok.ru/keys-metod-kak-pedagogicheskaya-tehnologiya-401062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ltiurok.ru/files/keis-tekhnologii-v-nachalnoi-shkole.html" TargetMode="External"/><Relationship Id="rId5" Type="http://schemas.openxmlformats.org/officeDocument/2006/relationships/hyperlink" Target="https://&#1087;&#1077;&#1076;&#1090;&#1072;&#1083;&#1072;&#1085;&#1090;.&#1088;&#1092;/&#1074;&#1086;&#1090;&#1080;&#1085;&#1094;&#1077;&#1074;&#1072;-&#1086;&#1082;&#1089;&#1072;&#1085;&#1072;-&#1082;&#1077;&#1081;&#1089;-&#1090;&#1077;&#1093;&#1085;&#1086;&#1083;&#1086;&#1075;&#1080;&#1080;/" TargetMode="External"/><Relationship Id="rId10" Type="http://schemas.microsoft.com/office/2007/relationships/hdphoto" Target="../media/hdphoto4.wdp"/><Relationship Id="rId4" Type="http://schemas.openxmlformats.org/officeDocument/2006/relationships/hyperlink" Target="https://4brain.ru/blog/&#1084;&#1077;&#1090;&#1086;&#1076;-&#1082;&#1077;&#1081;&#1089;&#1086;&#1074;-&#1074;-&#1091;&#1095;&#1077;&#1073;&#1085;&#1086;&#1084;-&#1087;&#1088;&#1086;&#1094;&#1077;&#1089;&#1089;&#1077;/" TargetMode="Externa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urok.1sept.ru/articles/622366" TargetMode="External"/><Relationship Id="rId7" Type="http://schemas.openxmlformats.org/officeDocument/2006/relationships/slide" Target="slide2.xml"/><Relationship Id="rId2" Type="http://schemas.openxmlformats.org/officeDocument/2006/relationships/hyperlink" Target="https://zaochnik.ru/blog/integrirovannoe-obuchenie-chto-eto-tehnologii-printsipy-modeli-i-form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isheva.ru/article/tehnologija-integrirovannogo-obuchenija-.html" TargetMode="External"/><Relationship Id="rId5" Type="http://schemas.openxmlformats.org/officeDocument/2006/relationships/hyperlink" Target="https://spravochnick.ru/pedagogika/organizaciya_integrirovannyh_urokov_v_nachalnyh_klassah/" TargetMode="External"/><Relationship Id="rId4" Type="http://schemas.openxmlformats.org/officeDocument/2006/relationships/hyperlink" Target="https://infourok.ru/tehnologiya-integrirovannogo-obucheniya-v-nachalnoj-shkole-6566544.html" TargetMode="Externa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elib.bspu.by/bitstream/doc/42527/1/&#1055;&#1044;&#1057;-181%20&#1053;&#1080;&#1082;&#1086;&#1083;&#1072;&#1077;&#1085;&#1082;&#1086;%20&#1045;&#1082;&#1072;&#1090;&#1077;&#1088;&#1080;&#1085;&#1072;%20&#1040;&#1085;&#1072;&#1090;&#1086;&#1083;&#1100;&#1077;&#1074;&#1085;&#1072;-&#1082;&#1086;&#1085;&#1074;&#1077;&#1088;&#1090;&#1080;&#1088;&#1086;&#1074;&#1072;&#1085;.pdf" TargetMode="External"/><Relationship Id="rId7" Type="http://schemas.openxmlformats.org/officeDocument/2006/relationships/slide" Target="slide2.xml"/><Relationship Id="rId2" Type="http://schemas.openxmlformats.org/officeDocument/2006/relationships/hyperlink" Target="https://solncesvet.ru/blog/psihologiya-i-vospitanie/pedagogika-sotrudnichestv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ravochnick.ru/pedagogika/osnovnye_idei_i_predstaviteli_pedagogiki_sotrudnichestva/" TargetMode="External"/><Relationship Id="rId5" Type="http://schemas.openxmlformats.org/officeDocument/2006/relationships/hyperlink" Target="https://nsportal.ru/shkola/dopolnitelnoe-obrazovanie/library/2020/02/06/pedagogika-sotrudnichestva" TargetMode="External"/><Relationship Id="rId4" Type="http://schemas.openxmlformats.org/officeDocument/2006/relationships/hyperlink" Target="https://edprodpo.com/blog/trener/printsipy-i-preimushchestva-pedagogiki-sotrudnichestva/" TargetMode="External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nauchniestati.ru/spravka/tehnologii-urovnevoj-differencziaczii/" TargetMode="External"/><Relationship Id="rId7" Type="http://schemas.openxmlformats.org/officeDocument/2006/relationships/slide" Target="slide2.xml"/><Relationship Id="rId2" Type="http://schemas.openxmlformats.org/officeDocument/2006/relationships/hyperlink" Target="https://spravochnick.ru/pedagogika/tehnologii_urovnevoy_differenciaci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nanio.ru/pub/106" TargetMode="External"/><Relationship Id="rId5" Type="http://schemas.openxmlformats.org/officeDocument/2006/relationships/hyperlink" Target="https://urok.1sept.ru/articles/677351" TargetMode="External"/><Relationship Id="rId4" Type="http://schemas.openxmlformats.org/officeDocument/2006/relationships/hyperlink" Target="https://infourok.ru/ispolzovanie-tehnologii-urovnevoy-differenciacii-na-urokah-v-nachalnoy-shkole-3372468.html" TargetMode="Externa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urok.1sept.ru/articles/675397" TargetMode="External"/><Relationship Id="rId7" Type="http://schemas.openxmlformats.org/officeDocument/2006/relationships/slide" Target="slide2.xml"/><Relationship Id="rId2" Type="http://schemas.openxmlformats.org/officeDocument/2006/relationships/hyperlink" Target="https://zaochnik.com/spravochnik/pedagogika/teorija-obuchenija/testy-po-pedagogike-s-otvetam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ltiurok.ru/files/gruppovoie-obuchieniie-v-nachal-noi-shkolie.html" TargetMode="External"/><Relationship Id="rId5" Type="http://schemas.openxmlformats.org/officeDocument/2006/relationships/hyperlink" Target="https://nsportal.ru/nachalnaya-shkola/obshchepedagogicheskie-tekhnologii/2017/07/11/gruppovaya-tehnologiya-v-nachalnoy" TargetMode="External"/><Relationship Id="rId4" Type="http://schemas.openxmlformats.org/officeDocument/2006/relationships/hyperlink" Target="https://spravochnick.ru/pedagogika/teoriya_obucheniya/tipy_gruppovyh_tehnologiy_obucheniya/" TargetMode="Externa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be.com/user/Drofapublishing" TargetMode="External"/><Relationship Id="rId3" Type="http://schemas.openxmlformats.org/officeDocument/2006/relationships/hyperlink" Target="http://1&#1089;&#1077;&#1085;&#1090;&#1103;&#1073;&#1088;&#1103;.&#1088;&#1092;/" TargetMode="External"/><Relationship Id="rId7" Type="http://schemas.openxmlformats.org/officeDocument/2006/relationships/hyperlink" Target="http://interneturok.ru/" TargetMode="External"/><Relationship Id="rId2" Type="http://schemas.openxmlformats.org/officeDocument/2006/relationships/hyperlink" Target="https://&#1091;&#1088;&#1086;&#1082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xford.ru/" TargetMode="External"/><Relationship Id="rId5" Type="http://schemas.openxmlformats.org/officeDocument/2006/relationships/hyperlink" Target="http://ict.edu.ru/" TargetMode="External"/><Relationship Id="rId4" Type="http://schemas.openxmlformats.org/officeDocument/2006/relationships/hyperlink" Target="http://school-collection.edu.ru/" TargetMode="External"/><Relationship Id="rId9" Type="http://schemas.openxmlformats.org/officeDocument/2006/relationships/hyperlink" Target="https://media.prosv.r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image" Target="../media/image1.png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znanio.ru/pub/2557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infourok.ru/priyomi-ispolzuemie-v-tehnologii-razvitiya-kriticheskogo-mishleniya-386607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statya-tehnologiya-kriticheskogo-mishleniya-3187722.html" TargetMode="External"/><Relationship Id="rId5" Type="http://schemas.openxmlformats.org/officeDocument/2006/relationships/hyperlink" Target="https://spravochnick.ru/pedagogika/tehnologiya_razvitiya_kriticheskogo_myshleniya/" TargetMode="External"/><Relationship Id="rId4" Type="http://schemas.openxmlformats.org/officeDocument/2006/relationships/hyperlink" Target="https://urok.1sept.ru/articles/679424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dpgaidar.mskobr.ru/files/1_tehnologii_proektnogo_obucheniya.pd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school.kontur.ru/publications/24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fourok.ru/konspekt-doklada-na-temu-tehnologiya-proektnogo-obucheniya-5831419.html" TargetMode="External"/><Relationship Id="rId5" Type="http://schemas.openxmlformats.org/officeDocument/2006/relationships/hyperlink" Target="https://rosuchebnik.ru/material/proektnaya-tekhnologiya-v-shkole-opyt-uchitelya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nsportal.ru/nachalnaya-shkola/obshchepedagogicheskie-tekhnologii/2017/01/09/proektnaya-tehnologiya" TargetMode="Externa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multiurok.ru/files/tekhnologiia-razvivaiushchego-obucheniia-i-eio-raz.html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spravochnick.ru/pedagogika/tehnologii_razvivayuschego_obucheni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lncesvet.ru/blog/baza-znanij/tehnologiya-razvivayushhego-obucheniya/" TargetMode="External"/><Relationship Id="rId5" Type="http://schemas.openxmlformats.org/officeDocument/2006/relationships/hyperlink" Target="https://infourok.ru/tehnologiya-razvivayushego-obucheniya-detej-4611280.html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nsportal.ru/shkola/obshchepedagogicheskie-tekhnologii/library/2020/10/22/tehnologiya-razvivayushchego-obucheniya" TargetMode="External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sh4-tmr.edu.yar.ru/zozh/met_materiali/zdorovesberegayushchie_tehnologii_v_nachalnoy_shkole__.pdf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joymotion.ru/wp-content/uploads/2023/05/&#1047;&#1076;&#1086;&#1088;&#1086;&#1074;&#1100;&#1077;&#1089;&#1073;&#1077;&#1088;&#1077;&#1075;&#1072;&#1102;&#1097;&#1080;&#1077;-&#1090;&#1077;&#1093;&#1085;&#1086;&#1083;&#1086;&#1075;&#1080;&#1080;.-&#1058;&#1077;&#1086;&#1088;&#1077;&#1090;&#1080;&#1095;&#1077;&#1089;&#1082;&#1080;&#1081;-&#1084;&#1072;&#1090;&#1077;&#1088;&#1080;&#1072;&#1083;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am.ru/detskijsad/zdorovesberegayuschie-tehnologi-ispolzuemye-v-obrazovatelnom-procese.html" TargetMode="External"/><Relationship Id="rId5" Type="http://schemas.openxmlformats.org/officeDocument/2006/relationships/hyperlink" Target="https://school.kontur.ru/publications/2463" TargetMode="External"/><Relationship Id="rId4" Type="http://schemas.openxmlformats.org/officeDocument/2006/relationships/hyperlink" Target="https://infourok.ru/zdorovesberegayuschie-tehnologii-v-obrazovanii-2784089.html" TargetMode="Externa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spravochnick.ru/pedagogika/igrovye_tehnologii_v_obrazovatelnom_processe/" TargetMode="External"/><Relationship Id="rId7" Type="http://schemas.openxmlformats.org/officeDocument/2006/relationships/slide" Target="slide2.xml"/><Relationship Id="rId2" Type="http://schemas.openxmlformats.org/officeDocument/2006/relationships/hyperlink" Target="https://zaochnik.com/spravochnik/pedagogika/teorija-obuchenija/igrovye-tehnologii-obuchenij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lncesvet.ru/blog/baza-znanij/igrovye-tekhnologii-v-obuchenii/" TargetMode="External"/><Relationship Id="rId5" Type="http://schemas.openxmlformats.org/officeDocument/2006/relationships/hyperlink" Target="https://nauchniestati.ru/spravka/igrovye-tehnologii-obucheniya-princzipy-soderzhanie-i-formy-obucheniya/" TargetMode="External"/><Relationship Id="rId4" Type="http://schemas.openxmlformats.org/officeDocument/2006/relationships/hyperlink" Target="https://dep_fizvos.pnzgu.ru/files/dep_fizvos.pnzgu.ru/word/2016_god/igrovye_tehnologii.pdf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pravochnick.ru/pedagogika/modulnoe_obuchenie_i_principy_ego_organizacii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kyteach.ru/2020/10/22/texnologiya-modulnogo-obucheniya-prosto-li-eto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xternat.foxford.ru/polezno-znat/modulnoe-obuchenie-na-semejnom-obrazovanii" TargetMode="External"/><Relationship Id="rId5" Type="http://schemas.openxmlformats.org/officeDocument/2006/relationships/hyperlink" Target="https://multiurok.ru/blog/modul-naia-tiekhnologhiia-v-uchiebnom-protsiessie.html" TargetMode="External"/><Relationship Id="rId4" Type="http://schemas.openxmlformats.org/officeDocument/2006/relationships/hyperlink" Target="https://aujc.ru/texnologiya-modulnogo-obucheniya/" TargetMode="Externa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prodlenka.org/metodicheskie-razrabotki/508726-realizacija-tehnologii-pedagogicheskoj-master" TargetMode="External"/><Relationship Id="rId7" Type="http://schemas.openxmlformats.org/officeDocument/2006/relationships/slide" Target="slide2.xml"/><Relationship Id="rId2" Type="http://schemas.openxmlformats.org/officeDocument/2006/relationships/hyperlink" Target="https://nsportal.ru/nachalnaya-shkola/raznoe/2020/05/17/tehnologiya-pedagogicheskih-masterskih-v-nachalnoy-shko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ravochnick.ru/pedagogika/pedagogicheskaya_masterskaya/" TargetMode="External"/><Relationship Id="rId5" Type="http://schemas.openxmlformats.org/officeDocument/2006/relationships/hyperlink" Target="https://videouroki.net/razrabotki/tiekhnologhiia-mastierskikh.html" TargetMode="External"/><Relationship Id="rId4" Type="http://schemas.openxmlformats.org/officeDocument/2006/relationships/hyperlink" Target="https://nsportal.ru/shkola/dopolnitelnoe-obrazovanie/library/2023/05/02/tehnologiya-masterskih" TargetMode="Externa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B206D-648C-1C3B-5654-54A15623B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1849120"/>
            <a:ext cx="7802880" cy="17576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</a:t>
            </a:r>
            <a:b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интернет-источников  по теме: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30DCD5-E9CC-7724-3B2A-63CD2B41A3CF}"/>
              </a:ext>
            </a:extLst>
          </p:cNvPr>
          <p:cNvSpPr txBox="1"/>
          <p:nvPr/>
        </p:nvSpPr>
        <p:spPr>
          <a:xfrm>
            <a:off x="1018540" y="3728801"/>
            <a:ext cx="10584180" cy="1446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«Современные технологии в работе учителя начальных классов»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465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A48D8-E55F-8ADA-AF3E-4EAFDE7EA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Кейс-технология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102A1-717B-6C01-3498-29C9F41F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308" y="741680"/>
            <a:ext cx="7315200" cy="29875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https://infourok.ru/keys-metod-kak-pedagogicheskaya-tehnologiya-4010626.html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https://multiurok.ru/files/kieis-tiekhnologhii-v-uchiebnom-protsiessie-2.html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https://4brain.ru/blog/</a:t>
            </a:r>
            <a:r>
              <a:rPr lang="ru-RU" dirty="0">
                <a:hlinkClick r:id="rId4"/>
              </a:rPr>
              <a:t>метод-кейсов-в-учебном-процессе/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ru-RU" dirty="0" err="1">
                <a:hlinkClick r:id="rId5"/>
              </a:rPr>
              <a:t>педталант.рф</a:t>
            </a:r>
            <a:r>
              <a:rPr lang="ru-RU" dirty="0">
                <a:hlinkClick r:id="rId5"/>
              </a:rPr>
              <a:t>/</a:t>
            </a:r>
            <a:r>
              <a:rPr lang="ru-RU" dirty="0" err="1">
                <a:hlinkClick r:id="rId5"/>
              </a:rPr>
              <a:t>вотинцева</a:t>
            </a:r>
            <a:r>
              <a:rPr lang="ru-RU" dirty="0">
                <a:hlinkClick r:id="rId5"/>
              </a:rPr>
              <a:t>-</a:t>
            </a:r>
            <a:r>
              <a:rPr lang="ru-RU" dirty="0" err="1">
                <a:hlinkClick r:id="rId5"/>
              </a:rPr>
              <a:t>оксана</a:t>
            </a:r>
            <a:r>
              <a:rPr lang="ru-RU" dirty="0">
                <a:hlinkClick r:id="rId5"/>
              </a:rPr>
              <a:t>-кейс-технологии/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https://multiurok.ru/files/keis-tekhnologii-v-nachalnoi-shkole.html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pic>
        <p:nvPicPr>
          <p:cNvPr id="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AF0945ED-6DA0-8BF8-D5A5-054FF726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3701EB-942A-0CE5-5785-89F65B541D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6556" y1="16000" x2="21333" y2="33875"/>
                        <a14:foregroundMark x1="22556" y1="17750" x2="22111" y2="24875"/>
                        <a14:foregroundMark x1="22111" y1="24875" x2="23667" y2="29875"/>
                        <a14:foregroundMark x1="59778" y1="20000" x2="45556" y2="39375"/>
                        <a14:foregroundMark x1="58778" y1="20250" x2="53111" y2="28875"/>
                        <a14:foregroundMark x1="53111" y1="28875" x2="53556" y2="24000"/>
                        <a14:foregroundMark x1="53111" y1="23500" x2="43222" y2="31375"/>
                        <a14:foregroundMark x1="43222" y1="31375" x2="34444" y2="32375"/>
                        <a14:foregroundMark x1="34444" y1="32375" x2="43667" y2="28000"/>
                        <a14:foregroundMark x1="43667" y1="28000" x2="43556" y2="31250"/>
                        <a14:foregroundMark x1="46556" y1="25500" x2="60889" y2="32750"/>
                        <a14:foregroundMark x1="60889" y1="32750" x2="67222" y2="30500"/>
                        <a14:foregroundMark x1="67222" y1="30500" x2="66778" y2="41875"/>
                        <a14:foregroundMark x1="66778" y1="41875" x2="67778" y2="36500"/>
                        <a14:foregroundMark x1="56667" y1="48250" x2="57333" y2="62000"/>
                        <a14:foregroundMark x1="57333" y1="62000" x2="59333" y2="60625"/>
                        <a14:foregroundMark x1="64015" y1="66312" x2="65444" y2="71500"/>
                        <a14:foregroundMark x1="63000" y1="62625" x2="63734" y2="65291"/>
                        <a14:backgroundMark x1="61667" y1="66125" x2="62000" y2="671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3200" y="3023730"/>
            <a:ext cx="4599304" cy="40882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7853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BA425-2187-A97D-1499-E2F26936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Технология </a:t>
            </a:r>
            <a:r>
              <a:rPr lang="ru-RU" sz="2800" b="1" dirty="0" err="1"/>
              <a:t>интегриро</a:t>
            </a:r>
            <a:r>
              <a:rPr lang="ru-RU" sz="2800" b="1" dirty="0"/>
              <a:t>- ванного обучения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6002A-5743-28FA-F4D3-02D4F6F49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468" y="782320"/>
            <a:ext cx="7315200" cy="366826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https://zaochnik.ru/blog/integrirovannoe-obuchenie-chto-eto-tehnologii-printsipy-modeli-i-formy/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https://urok.1sept.ru/articles/622366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https://infourok.ru/tehnologiya-integrirovannogo-obucheniya-v-nachalnoj-shkole-6566544.html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https://spravochnick.ru/pedagogika/organizaciya_integrirovannyh_urokov_v_nachalnyh_klassah/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https://episheva.ru/article/tehnologija-integrirovannogo-obuchenija-.html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pic>
        <p:nvPicPr>
          <p:cNvPr id="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F3B57587-26A5-69C5-CD84-828738E63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4E6E150A-57DE-DBA1-7E73-B48B1EC84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-1712" r="8835" b="-67"/>
          <a:stretch/>
        </p:blipFill>
        <p:spPr bwMode="auto">
          <a:xfrm>
            <a:off x="5995325" y="3749040"/>
            <a:ext cx="2961485" cy="2712720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7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0EEA6-D00D-81C2-D237-1C3C5ED51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Педагогика сотрудничества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4DCCEB-3060-EFCC-5FAA-B2CE5990B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28" y="681651"/>
            <a:ext cx="7315200" cy="373837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https://solncesvet.ru/blog/psihologiya-i-vospitanie/pedagogika-sotrudnichestva/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https://elib.bspu.by/bitstream/doc/42527/1/</a:t>
            </a:r>
            <a:r>
              <a:rPr lang="ru-RU" dirty="0">
                <a:hlinkClick r:id="rId3"/>
              </a:rPr>
              <a:t>ПДС-181%20Николаенко%20Екатерина%20Анатольевна-конвертирован.</a:t>
            </a:r>
            <a:r>
              <a:rPr lang="en-US" dirty="0">
                <a:hlinkClick r:id="rId3"/>
              </a:rPr>
              <a:t>pdf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https://edprodpo.com/blog/trener/printsipy-i-preimushchestva-pedagogiki-sotrudnichestva/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https://nsportal.ru/shkola/dopolnitelnoe-obrazovanie/library/2020/02/06/pedagogika-sotrudnichestva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https://spravochnick.ru/pedagogika/osnovnye_idei_i_predstaviteli_pedagogiki_sotrudnichestva/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A23AD2CE-3747-1092-0BC9-B1FBAAED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5F39A436-6DA6-0D11-13D1-1AD5C7CD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84873"/>
            <a:ext cx="3149600" cy="23617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40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1F8FC-E733-5850-ED19-2349BF583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Технология уровневой дифференциации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A7FE81-B60C-AED4-35B5-D636B59C4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428" y="650748"/>
            <a:ext cx="7315200" cy="342341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https://spravochnick.ru/pedagogika/tehnologii_urovnevoy_differenciacii/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https://nauchniestati.ru/spravka/tehnologii-urovnevoj-differencziaczii/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https://infourok.ru/ispolzovanie-tehnologii-urovnevoy-differenciacii-na-urokah-v-nachalnoy-shkole-3372468.html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https://urok.1sept.ru/articles/677351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https://znanio.ru/pub/106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pic>
        <p:nvPicPr>
          <p:cNvPr id="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6413050F-B236-38F2-2048-ADE4FD377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83BAD537-9BAB-CBBB-AD43-BF16433C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98" y="4074160"/>
            <a:ext cx="5390082" cy="2753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4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6B186-9A8E-7CCF-F615-3CCCBB75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Групповые технологии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0467FA-25BE-4D8D-A866-3601541C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840" y="619760"/>
            <a:ext cx="7343988" cy="326136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https://zaochnik.com/spravochnik/pedagogika/teorija-obuchenija/testy-po-pedagogike-s-otvetami/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https://urok.1sept.ru/articles/675397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https://spravochnick.ru/pedagogika/teoriya_obucheniya/tipy_gruppovyh_tehnologiy_obucheniya/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https://nsportal.ru/nachalnaya-shkola/obshchepedagogicheskie-tekhnologii/2017/07/11/gruppovaya-tehnologiya-v-nachalnoy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https://multiurok.ru/files/gruppovoie-obuchieniie-v-nachal-noi-shkolie.html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50F4E92F-41C4-F21F-9A1A-29134421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D23AFE4-47EB-5C63-8F8A-B50041BE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79" y="3740234"/>
            <a:ext cx="5208501" cy="30263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198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A8EAB-ED21-E0E4-210B-0347B707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Полезные ссылки для учителя</a:t>
            </a:r>
            <a:endParaRPr lang="en-US" sz="2800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42D030B-5A0D-2111-0337-EBF0A830F51C}"/>
              </a:ext>
            </a:extLst>
          </p:cNvPr>
          <p:cNvSpPr txBox="1">
            <a:spLocks/>
          </p:cNvSpPr>
          <p:nvPr/>
        </p:nvSpPr>
        <p:spPr>
          <a:xfrm>
            <a:off x="3535680" y="-741680"/>
            <a:ext cx="8117840" cy="8727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4D88CE"/>
                </a:solidFill>
                <a:hlinkClick r:id="rId2"/>
              </a:rPr>
              <a:t>УРОК.РФ</a:t>
            </a:r>
            <a:r>
              <a:rPr lang="ru-RU" sz="1800" dirty="0">
                <a:solidFill>
                  <a:srgbClr val="1F2029"/>
                </a:solidFill>
              </a:rPr>
              <a:t> — педагогическое сообщество, предназначенное для работников школьного, дошкольного и дополнительного образования, а также для всех специалистов, занимающихся образовательной и воспитательной деятельностью.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4D88CE"/>
                </a:solidFill>
                <a:hlinkClick r:id="rId3"/>
              </a:rPr>
              <a:t>1сентября.рф</a:t>
            </a:r>
            <a:r>
              <a:rPr lang="ru-RU" sz="1800" dirty="0">
                <a:solidFill>
                  <a:srgbClr val="1F2029"/>
                </a:solidFill>
              </a:rPr>
              <a:t> — известный издательский дом предлагает учителям более десятка уникальных проектов: фестиваль методических разработок, конкурсы, курсы повышения квалификации, вебинары, онлайн-выставки.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4D88CE"/>
                </a:solidFill>
                <a:hlinkClick r:id="rId4"/>
              </a:rPr>
              <a:t>school-collection.edu.ru</a:t>
            </a:r>
            <a:r>
              <a:rPr lang="ru-RU" sz="1800" dirty="0">
                <a:solidFill>
                  <a:srgbClr val="1F2029"/>
                </a:solidFill>
              </a:rPr>
              <a:t> — единая коллекция цифровых образовательных ресурсов.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4D88CE"/>
                </a:solidFill>
                <a:hlinkClick r:id="rId5"/>
              </a:rPr>
              <a:t>ict.edu.ru</a:t>
            </a:r>
            <a:r>
              <a:rPr lang="ru-RU" sz="1800" dirty="0">
                <a:solidFill>
                  <a:srgbClr val="1F2029"/>
                </a:solidFill>
              </a:rPr>
              <a:t> — федеральный образовательный портал «Информационно-коммуникационные технологии в образовании».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4D88CE"/>
                </a:solidFill>
                <a:hlinkClick r:id="rId6"/>
              </a:rPr>
              <a:t>Фоксфорд.ру</a:t>
            </a:r>
            <a:r>
              <a:rPr lang="ru-RU" sz="1800" dirty="0">
                <a:solidFill>
                  <a:srgbClr val="1F2029"/>
                </a:solidFill>
              </a:rPr>
              <a:t> — возможность пройти бесплатное дистанционное обучение у экспертов МГУ, МФТИ, ВШЭ и других ведущих вузов страны. 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D88CE"/>
                </a:solidFill>
                <a:hlinkClick r:id="rId7"/>
              </a:rPr>
              <a:t>interneturok.ru</a:t>
            </a:r>
            <a:r>
              <a:rPr lang="ru-RU" sz="1800" dirty="0">
                <a:solidFill>
                  <a:srgbClr val="1F2029"/>
                </a:solidFill>
              </a:rPr>
              <a:t> — открытые уроки по всем предметам школьной программы, содержат тесты, тренажеры и конспекты. Учитель найдет готовые материалы для урока, может послушать </a:t>
            </a:r>
            <a:r>
              <a:rPr lang="ru-RU" sz="1800" dirty="0" err="1">
                <a:solidFill>
                  <a:srgbClr val="1F2029"/>
                </a:solidFill>
              </a:rPr>
              <a:t>видеолекции</a:t>
            </a:r>
            <a:r>
              <a:rPr lang="ru-RU" sz="1800" dirty="0">
                <a:solidFill>
                  <a:srgbClr val="1F2029"/>
                </a:solidFill>
              </a:rPr>
              <a:t> по детской психологии.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D88CE"/>
                </a:solidFill>
                <a:hlinkClick r:id="rId8"/>
              </a:rPr>
              <a:t>Youtube-канал </a:t>
            </a:r>
            <a:r>
              <a:rPr lang="ru-RU" sz="1800" dirty="0" err="1">
                <a:solidFill>
                  <a:srgbClr val="4D88CE"/>
                </a:solidFill>
                <a:hlinkClick r:id="rId8"/>
              </a:rPr>
              <a:t>Drofapublishing</a:t>
            </a:r>
            <a:r>
              <a:rPr lang="ru-RU" sz="1800" dirty="0">
                <a:solidFill>
                  <a:srgbClr val="1F2029"/>
                </a:solidFill>
              </a:rPr>
              <a:t> — архив вебинаров авторов учебников, ученых, преподавателей, учителей-практиков, открытые уроки, интервью с ведущими специалистами.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4D88CE"/>
                </a:solidFill>
                <a:hlinkClick r:id="rId9"/>
              </a:rPr>
              <a:t>Медиатека «Просвещения»</a:t>
            </a:r>
            <a:r>
              <a:rPr lang="ru-RU" sz="1800" dirty="0">
                <a:solidFill>
                  <a:srgbClr val="1F2029"/>
                </a:solidFill>
              </a:rPr>
              <a:t>— это электронные учебники издательства, а также доступ к другим полезным материалам: рабочим программам, методическим пособиям, курсам повышения квалификации, интерактивным рабочим тетрадям.</a:t>
            </a:r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4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9EE38C-9CF4-E1C2-029A-32B13FEB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320" y="152400"/>
            <a:ext cx="7670800" cy="643128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2" action="ppaction://hlinksldjump"/>
              </a:rPr>
              <a:t>Технология развития критического мышления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3" action="ppaction://hlinksldjump"/>
              </a:rPr>
              <a:t>Проектная технология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4" action="ppaction://hlinksldjump"/>
              </a:rPr>
              <a:t>Технология развивающего обучения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5" action="ppaction://hlinksldjump"/>
              </a:rPr>
              <a:t>Здоровьесберегающая технология  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hlinkClick r:id="rId6" action="ppaction://hlinksldjump"/>
              </a:rPr>
              <a:t>Игровая технология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7" action="ppaction://hlinksldjump"/>
              </a:rPr>
              <a:t>Модульная технология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8" action="ppaction://hlinksldjump"/>
              </a:rPr>
              <a:t>Технология мастерских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9" action="ppaction://hlinksldjump"/>
              </a:rPr>
              <a:t>Кейс – технология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10" action="ppaction://hlinksldjump"/>
              </a:rPr>
              <a:t>Технология интегрированного обучения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11" action="ppaction://hlinksldjump"/>
              </a:rPr>
              <a:t>Педагогика сотрудничества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12" action="ppaction://hlinksldjump"/>
              </a:rPr>
              <a:t>Технологии уровневой дифференциации 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hlinkClick r:id="rId13" action="ppaction://hlinksldjump"/>
              </a:rPr>
              <a:t>Групповые технологии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hlinkClick r:id="rId14" action="ppaction://hlinksldjump"/>
              </a:rPr>
              <a:t>Полезные ссылки, которые облегчат работу учителя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6D5EF4-D14A-DFFE-1970-3C7D22687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771" b="91847" l="10000" r="90000">
                        <a14:foregroundMark x1="68837" y1="7898" x2="60930" y2="12484"/>
                        <a14:foregroundMark x1="60930" y1="12484" x2="60930" y2="12484"/>
                        <a14:foregroundMark x1="57907" y1="18217" x2="63953" y2="32484"/>
                        <a14:foregroundMark x1="65233" y1="21911" x2="65581" y2="32866"/>
                        <a14:foregroundMark x1="61279" y1="91847" x2="65465" y2="91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760" y="1626897"/>
            <a:ext cx="5154460" cy="47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0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641DD-3FAF-E9B5-3CEE-29910EA1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Технология развития критического мышления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F077FC-82B0-835D-CE03-392266FAE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892" y="741680"/>
            <a:ext cx="7315200" cy="389255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https://infourok.ru/priyomi-ispolzuemie-v-tehnologii-razvitiya-kriticheskogo-mishleniya-3866075.html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https://znanio.ru/pub/2557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https://urok.1sept.ru/articles/679424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https://spravochnick.ru/pedagogika/tehnologiya_razvitiya_kriticheskogo_myshleniya/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https://infourok.ru/statya-tehnologiya-kriticheskogo-mishleniya-3187722.html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8A94368-D3D8-F31E-F35C-28744113F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r="17866"/>
          <a:stretch/>
        </p:blipFill>
        <p:spPr bwMode="auto">
          <a:xfrm>
            <a:off x="5610026" y="4023360"/>
            <a:ext cx="3076773" cy="2670810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FDFAC110-4405-0A66-A164-8D74BFD46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60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CDB28-37C6-CF34-18AF-0A15A671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Проектная технология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2E8772-474D-A371-C9AD-6421DC1A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342341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https://school.kontur.ru/publications/2447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https://dpgaidar.mskobr.ru/files/1_tehnologii_proektnogo_obucheniya.pdf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https://nsportal.ru/nachalnaya-shkola/obshchepedagogicheskie-tekhnologii/2017/01/09/proektnaya-tehnologiya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https://rosuchebnik.ru/material/proektnaya-tekhnologiya-v-shkole-opyt-uchitelya/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https://infourok.ru/konspekt-doklada-na-temu-tehnologiya-proektnogo-obucheniya-5831419.html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E4B2F6D-8F8D-0842-AD75-612C93CE7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000" b="90556" l="10000" r="91889">
                        <a14:foregroundMark x1="36333" y1="10556" x2="40222" y2="27111"/>
                        <a14:foregroundMark x1="37556" y1="7000" x2="39778" y2="7667"/>
                        <a14:foregroundMark x1="87222" y1="71667" x2="91889" y2="78778"/>
                        <a14:foregroundMark x1="91889" y1="78778" x2="91889" y2="79111"/>
                        <a14:foregroundMark x1="62111" y1="45667" x2="70778" y2="69222"/>
                        <a14:foregroundMark x1="81667" y1="42111" x2="80889" y2="53222"/>
                        <a14:foregroundMark x1="80889" y1="53222" x2="67667" y2="74222"/>
                        <a14:foregroundMark x1="67667" y1="74222" x2="69000" y2="77222"/>
                        <a14:foregroundMark x1="81667" y1="41333" x2="81444" y2="58000"/>
                        <a14:foregroundMark x1="81444" y1="58000" x2="70778" y2="65222"/>
                        <a14:foregroundMark x1="86889" y1="38778" x2="86333" y2="46778"/>
                        <a14:foregroundMark x1="86333" y1="46778" x2="77889" y2="64444"/>
                        <a14:foregroundMark x1="82556" y1="33222" x2="82778" y2="43000"/>
                        <a14:foregroundMark x1="82778" y1="43000" x2="78889" y2="56444"/>
                        <a14:foregroundMark x1="78889" y1="56444" x2="78556" y2="56889"/>
                        <a14:foregroundMark x1="86444" y1="43000" x2="85889" y2="57000"/>
                        <a14:foregroundMark x1="85889" y1="57000" x2="83444" y2="61333"/>
                        <a14:foregroundMark x1="87889" y1="46778" x2="87333" y2="54111"/>
                        <a14:foregroundMark x1="88333" y1="46778" x2="89222" y2="52444"/>
                        <a14:foregroundMark x1="89222" y1="46667" x2="88111" y2="55556"/>
                        <a14:foregroundMark x1="77222" y1="49000" x2="77778" y2="56556"/>
                        <a14:foregroundMark x1="77778" y1="56556" x2="84778" y2="55556"/>
                        <a14:foregroundMark x1="84778" y1="55556" x2="76667" y2="35333"/>
                        <a14:foregroundMark x1="76667" y1="35333" x2="28000" y2="52444"/>
                        <a14:foregroundMark x1="28000" y1="52444" x2="22913" y2="69848"/>
                        <a14:foregroundMark x1="12556" y1="50222" x2="10333" y2="56111"/>
                        <a14:foregroundMark x1="14333" y1="48889" x2="24556" y2="52111"/>
                        <a14:foregroundMark x1="33444" y1="45889" x2="34889" y2="45000"/>
                        <a14:foregroundMark x1="63778" y1="29333" x2="57111" y2="44444"/>
                        <a14:foregroundMark x1="57111" y1="44444" x2="58556" y2="42556"/>
                        <a14:foregroundMark x1="44778" y1="71667" x2="37444" y2="90556"/>
                        <a14:foregroundMark x1="37444" y1="90556" x2="38778" y2="83333"/>
                        <a14:foregroundMark x1="38778" y1="83333" x2="43333" y2="77222"/>
                        <a14:foregroundMark x1="30111" y1="30556" x2="26444" y2="56000"/>
                        <a14:foregroundMark x1="70333" y1="58333" x2="79333" y2="72778"/>
                        <a14:foregroundMark x1="79333" y1="72778" x2="79444" y2="75222"/>
                        <a14:foregroundMark x1="77111" y1="17444" x2="77111" y2="44000"/>
                        <a14:foregroundMark x1="37444" y1="12333" x2="35333" y2="29889"/>
                        <a14:foregroundMark x1="37889" y1="79444" x2="54556" y2="69889"/>
                        <a14:foregroundMark x1="54556" y1="69889" x2="74000" y2="69889"/>
                        <a14:foregroundMark x1="74000" y1="69889" x2="73667" y2="67667"/>
                        <a14:foregroundMark x1="37556" y1="58333" x2="37889" y2="66333"/>
                        <a14:backgroundMark x1="19778" y1="69333" x2="23778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23360"/>
            <a:ext cx="2987040" cy="29870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9F8A5292-8C3D-8A96-2F1F-381AE75B8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59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0B1DF-5A8B-E627-6C53-FCCAE044D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9401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Технология развивающего обучения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83AF94-92BA-2C6A-43A7-5502C20DF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788" y="284988"/>
            <a:ext cx="7315200" cy="512064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https://spravochnick.ru/pedagogika/tehnologii_razvivayuschego_obucheniya/</a:t>
            </a:r>
            <a:endParaRPr lang="ru-RU" dirty="0"/>
          </a:p>
          <a:p>
            <a:r>
              <a:rPr lang="en-US" dirty="0">
                <a:hlinkClick r:id="rId3"/>
              </a:rPr>
              <a:t>https://multiurok.ru/files/tekhnologiia-razvivaiushchego-obucheniia-i-eio-raz.html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https://nsportal.ru/shkola/obshchepedagogicheskie-tekhnologii/library/2020/10/22/tehnologiya-razvivayushchego-obucheniya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https://infourok.ru/tehnologiya-razvivayushego-obucheniya-detej-4611280.html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https://solncesvet.ru/blog/baza-znanij/tehnologiya-razvivayushhego-obucheniya/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FC380D-60C1-3AE2-28EB-107F7EDC2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182" b="93409" l="10000" r="90000">
                        <a14:foregroundMark x1="51222" y1="17955" x2="50222" y2="40909"/>
                        <a14:foregroundMark x1="50222" y1="27045" x2="46778" y2="36364"/>
                        <a14:foregroundMark x1="46778" y1="36364" x2="46111" y2="37500"/>
                        <a14:foregroundMark x1="51667" y1="8636" x2="49778" y2="10682"/>
                        <a14:foregroundMark x1="39111" y1="54318" x2="35222" y2="77500"/>
                        <a14:foregroundMark x1="31556" y1="69773" x2="32889" y2="89091"/>
                        <a14:foregroundMark x1="32889" y1="89091" x2="33000" y2="89091"/>
                        <a14:foregroundMark x1="37556" y1="91136" x2="35778" y2="88864"/>
                        <a14:foregroundMark x1="64778" y1="46591" x2="63556" y2="80000"/>
                        <a14:foregroundMark x1="63556" y1="80000" x2="63556" y2="80000"/>
                        <a14:foregroundMark x1="61111" y1="56364" x2="57889" y2="88636"/>
                        <a14:foregroundMark x1="60111" y1="78409" x2="55000" y2="88636"/>
                        <a14:foregroundMark x1="52333" y1="84091" x2="56111" y2="88864"/>
                        <a14:foregroundMark x1="50333" y1="84545" x2="58444" y2="78409"/>
                        <a14:foregroundMark x1="58444" y1="78409" x2="58556" y2="78409"/>
                        <a14:foregroundMark x1="60222" y1="87727" x2="57667" y2="92500"/>
                        <a14:foregroundMark x1="61444" y1="76591" x2="57556" y2="89545"/>
                        <a14:foregroundMark x1="61000" y1="88182" x2="56444" y2="93409"/>
                        <a14:foregroundMark x1="76444" y1="59318" x2="75444" y2="64091"/>
                        <a14:foregroundMark x1="74556" y1="42955" x2="81778" y2="52273"/>
                        <a14:foregroundMark x1="74889" y1="40455" x2="82667" y2="44773"/>
                        <a14:foregroundMark x1="82667" y1="44773" x2="83778" y2="51364"/>
                        <a14:foregroundMark x1="79111" y1="42045" x2="84111" y2="47045"/>
                        <a14:foregroundMark x1="82778" y1="43182" x2="80778" y2="41818"/>
                        <a14:foregroundMark x1="58333" y1="60682" x2="62778" y2="71591"/>
                        <a14:foregroundMark x1="56556" y1="61364" x2="57444" y2="6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5680" y="4062438"/>
            <a:ext cx="5494868" cy="26863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5549BF84-2590-80BA-EBCF-F359B720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4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66B6D-FF2E-D8BB-DA0D-E7A87AA96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128408"/>
            <a:ext cx="3200401" cy="460118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/>
              <a:t>Здоровьесбе-регающая</a:t>
            </a:r>
            <a:r>
              <a:rPr lang="ru-RU" sz="2800" b="1" dirty="0"/>
              <a:t> технология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8F248-7F29-40CF-31BF-811B65D9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748" y="193548"/>
            <a:ext cx="7315200" cy="512064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https://joymotion.ru/wp-content/uploads/2023/05/</a:t>
            </a:r>
            <a:r>
              <a:rPr lang="ru-RU" dirty="0">
                <a:hlinkClick r:id="rId2"/>
              </a:rPr>
              <a:t>Здоровьесберегающие-технологии.-Теоретический-материал.</a:t>
            </a:r>
            <a:r>
              <a:rPr lang="en-US" dirty="0">
                <a:hlinkClick r:id="rId2"/>
              </a:rPr>
              <a:t>pdf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https://sh4-tmr.edu.yar.ru/zozh/met_materiali/zdorovesberegayushchie_tehnologii_v_nachalnoy_shkole__.pdf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https://infourok.ru/zdorovesberegayuschie-tehnologii-v-obrazovanii-2784089.html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https://school.kontur.ru/publications/2463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https://www.maam.ru/detskijsad/zdorovesberegayuschie-tehnologi-ispolzuemye-v-obrazovatelnom-procese.html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42F3C9E-E452-989D-4262-5D61229E0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943" y="4480560"/>
            <a:ext cx="4424810" cy="22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4178A788-6F43-96A4-68A3-96C10D155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79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B4B38-974D-15E7-32B6-ADCB45B7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Игровая технология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6A4C0-8E7E-C42F-BAC1-9FAEFC442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7988" y="-172212"/>
            <a:ext cx="7315200" cy="512064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https://zaochnik.com/spravochnik/pedagogika/teorija-obuchenija/igrovye-tehnologii-obuchenija/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https://spravochnick.ru/pedagogika/igrovye_tehnologii_v_obrazovatelnom_processe/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https://dep_fizvos.pnzgu.ru/files/dep_fizvos.pnzgu.ru/word/2016_god/igrovye_tehnologii.pdf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https://nauchniestati.ru/spravka/igrovye-tehnologii-obucheniya-princzipy-soderzhanie-i-formy-obucheniya/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https://solncesvet.ru/blog/baza-znanij/igrovye-tekhnologii-v-obuchenii/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73577ADB-1471-EB14-CD09-198737D2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A54A6B59-F984-051E-D9C7-0652E89B3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" t="5037" r="7816" b="4297"/>
          <a:stretch/>
        </p:blipFill>
        <p:spPr bwMode="auto">
          <a:xfrm>
            <a:off x="5563697" y="4033520"/>
            <a:ext cx="3327898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79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97D95-F57C-335B-F373-69C8C4E6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Модульная технология</a:t>
            </a:r>
            <a:endParaRPr lang="en-US" sz="2800" b="1" dirty="0"/>
          </a:p>
        </p:txBody>
      </p:sp>
      <p:pic>
        <p:nvPicPr>
          <p:cNvPr id="4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4C0D7E7A-3499-899D-42C4-F2C2E6AEE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EEC0710F-AC9C-9C86-870F-E1A0E382F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508" y="731520"/>
            <a:ext cx="7315200" cy="3739388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https://aujc.ru/texnologiya-modulnogo-obucheniya/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https://multiurok.ru/blog/modul-naia-tiekhnologhiia-v-uchiebnom-protsiessie.html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https://externat.foxford.ru/polezno-znat/modulnoe-obuchenie-na-semejnom-obrazovanii</a:t>
            </a:r>
            <a:r>
              <a:rPr lang="ru-RU" dirty="0"/>
              <a:t> </a:t>
            </a:r>
          </a:p>
          <a:p>
            <a:r>
              <a:rPr lang="en-US" dirty="0">
                <a:hlinkClick r:id="rId7"/>
              </a:rPr>
              <a:t>https://skyteach.ru/2020/10/22/texnologiya-modulnogo-obucheniya-prosto-li-eto/</a:t>
            </a:r>
            <a:r>
              <a:rPr lang="ru-RU" dirty="0"/>
              <a:t> </a:t>
            </a:r>
          </a:p>
          <a:p>
            <a:r>
              <a:rPr lang="en-US" dirty="0">
                <a:hlinkClick r:id="rId8"/>
              </a:rPr>
              <a:t>https://spravochnick.ru/pedagogika/modulnoe_obuchenie_i_principy_ego_organizacii/</a:t>
            </a:r>
            <a:r>
              <a:rPr lang="ru-RU" dirty="0"/>
              <a:t> </a:t>
            </a:r>
          </a:p>
          <a:p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50CA18-EDA7-82F5-91A5-CCABBAC3C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5199" y="3633377"/>
            <a:ext cx="4684077" cy="33773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25080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96FF7-B013-FBB4-478C-DB34F7D09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Технология мастерских</a:t>
            </a:r>
            <a:endParaRPr lang="en-US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8A477C-D8CA-E1C5-7136-D1FD1DF05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8628" y="0"/>
            <a:ext cx="7315200" cy="512064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https://nsportal.ru/nachalnaya-shkola/raznoe/2020/05/17/tehnologiya-pedagogicheskih-masterskih-v-nachalnoy-shkole</a:t>
            </a:r>
            <a:r>
              <a:rPr lang="ru-RU" dirty="0"/>
              <a:t> </a:t>
            </a:r>
          </a:p>
          <a:p>
            <a:r>
              <a:rPr lang="en-US" dirty="0">
                <a:hlinkClick r:id="rId3"/>
              </a:rPr>
              <a:t>https://www.prodlenka.org/metodicheskie-razrabotki/508726-realizacija-tehnologii-pedagogicheskoj-master</a:t>
            </a:r>
            <a:r>
              <a:rPr lang="ru-RU" dirty="0"/>
              <a:t> </a:t>
            </a:r>
          </a:p>
          <a:p>
            <a:r>
              <a:rPr lang="en-US" dirty="0">
                <a:hlinkClick r:id="rId4"/>
              </a:rPr>
              <a:t>https://nsportal.ru/shkola/dopolnitelnoe-obrazovanie/library/2023/05/02/tehnologiya-masterskih</a:t>
            </a:r>
            <a:r>
              <a:rPr lang="ru-RU" dirty="0"/>
              <a:t> </a:t>
            </a:r>
          </a:p>
          <a:p>
            <a:r>
              <a:rPr lang="en-US" dirty="0">
                <a:hlinkClick r:id="rId5"/>
              </a:rPr>
              <a:t>https://videouroki.net/razrabotki/tiekhnologhiia-mastierskikh.html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https://spravochnick.ru/pedagogika/pedagogicheskaya_masterskaya/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4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76167019-2268-454D-0E8E-4E7E0F158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20" y="6065520"/>
            <a:ext cx="792480" cy="7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B954D31A-4E3E-853A-15B0-EFED31079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7" r="10834"/>
          <a:stretch/>
        </p:blipFill>
        <p:spPr bwMode="auto">
          <a:xfrm>
            <a:off x="5684332" y="4216400"/>
            <a:ext cx="3032948" cy="2540000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431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Рамка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94</TotalTime>
  <Words>1050</Words>
  <Application>Microsoft Office PowerPoint</Application>
  <PresentationFormat>Широкоэкранный</PresentationFormat>
  <Paragraphs>96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Corbel</vt:lpstr>
      <vt:lpstr>Wingdings 2</vt:lpstr>
      <vt:lpstr>Рамка</vt:lpstr>
      <vt:lpstr>Перечень  интернет-источников  по теме:</vt:lpstr>
      <vt:lpstr>Презентация PowerPoint</vt:lpstr>
      <vt:lpstr>Технология развития критического мышления</vt:lpstr>
      <vt:lpstr>Проектная технология</vt:lpstr>
      <vt:lpstr>Технология развивающего обучения</vt:lpstr>
      <vt:lpstr>Здоровьесбе-регающая технология</vt:lpstr>
      <vt:lpstr>Игровая технология</vt:lpstr>
      <vt:lpstr>Модульная технология</vt:lpstr>
      <vt:lpstr>Технология мастерских</vt:lpstr>
      <vt:lpstr>Кейс-технология</vt:lpstr>
      <vt:lpstr>Технология интегриро- ванного обучения</vt:lpstr>
      <vt:lpstr>Педагогика сотрудничества</vt:lpstr>
      <vt:lpstr>Технология уровневой дифференциации</vt:lpstr>
      <vt:lpstr>Групповые технологии</vt:lpstr>
      <vt:lpstr>Полезные ссылки для учителя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 интернет-источников  по теме:</dc:title>
  <dc:creator>afonya sais</dc:creator>
  <cp:lastModifiedBy>afonya sais</cp:lastModifiedBy>
  <cp:revision>4</cp:revision>
  <dcterms:created xsi:type="dcterms:W3CDTF">2023-12-19T13:34:28Z</dcterms:created>
  <dcterms:modified xsi:type="dcterms:W3CDTF">2023-12-19T15:08:58Z</dcterms:modified>
</cp:coreProperties>
</file>